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xVnJ6S3Z11lzyqoqAXjfgX0Hc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wr.colorado.gov/services/water-administration/pond-manageme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wUnmoWtZkSAHxEYG5v9INBViHK8hV14n/view?usp=sharing" TargetMode="External"/><Relationship Id="rId5" Type="http://schemas.openxmlformats.org/officeDocument/2006/relationships/hyperlink" Target="https://drive.google.com/file/d/1k0ufH5lJUyZ6KHB9m0oo0167UQ54lJK9/view?usp=sharing" TargetMode="External"/><Relationship Id="rId4" Type="http://schemas.openxmlformats.org/officeDocument/2006/relationships/hyperlink" Target="https://drive.google.com/file/d/1BKwQlN1bkfTPABJr-DOxnMC-2GwuPQ-V/view?usp=shar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t="5290" b="6314"/>
          <a:stretch/>
        </p:blipFill>
        <p:spPr>
          <a:xfrm>
            <a:off x="1905000" y="24750"/>
            <a:ext cx="5262607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43000" y="3105150"/>
            <a:ext cx="6858000" cy="11430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Administration of Un-decreed Ponds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Division of Water Resources Division 2 Pond Management Program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Bill Tyner, Division Engineer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33337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US" sz="2970"/>
              <a:t>Other Exemptions Include</a:t>
            </a:r>
            <a:endParaRPr sz="2970"/>
          </a:p>
        </p:txBody>
      </p:sp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Colorado Revised Statutes 37-90-137(11)(II)(b)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Ground water exposed in a gravel mining operation prior to 1981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2"/>
          </p:nvPr>
        </p:nvSpPr>
        <p:spPr>
          <a:xfrm>
            <a:off x="4488000" y="441775"/>
            <a:ext cx="45114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Colorado Revised Statutes 37-87-122 Erosion Control Dams</a:t>
            </a:r>
            <a:endParaRPr sz="2000"/>
          </a:p>
          <a:p>
            <a:pPr marL="171450" lvl="0" indent="-165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Colorado Revised Statutes Title 35, Article 49 Livestock Water Storage Tanks</a:t>
            </a:r>
            <a:endParaRPr sz="2000"/>
          </a:p>
          <a:p>
            <a:pPr marL="514350" lvl="1" indent="-165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Constructed on normally dry (80% of the time) drainages as determined by the State Engineer</a:t>
            </a:r>
            <a:endParaRPr sz="1700"/>
          </a:p>
          <a:p>
            <a:pPr marL="514350" lvl="1" indent="-165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Vertical dam height 15 feet or less; volume 10 acre-feet or less at emergency spillway level</a:t>
            </a:r>
            <a:endParaRPr sz="1700"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700"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53" name="Google Shape;153;p10" descr="S:\District 10\Pioneer sand and gravel SWSP 1007806\Pictures\2006_11_7 Pioneer sand Co\IMG_04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861073"/>
            <a:ext cx="25908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 descr="S:\District 10\Fort Carson\Pictures\Ft Carson RC Erosion ponds\2012 7_13 ECDs\TA 55 dam 1 11-121 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8000" y="3171572"/>
            <a:ext cx="2248236" cy="168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 descr="C:\Users\wwt\Desktop\Downloads\TOM_WATSON_113009 0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1236" y="3171571"/>
            <a:ext cx="2248236" cy="168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Other Partial Exemptions Include</a:t>
            </a:r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Head Stabilization Ponds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&amp;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Tailwater Recovery Ponds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Authorized for limited use to increase efficiency of water deliveries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No long term storage (72 hours after delivery)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Subject to Irrigation Improvement Rules in the Arkansas Basin</a:t>
            </a:r>
            <a:endParaRPr/>
          </a:p>
        </p:txBody>
      </p:sp>
      <p:pic>
        <p:nvPicPr>
          <p:cNvPr id="162" name="Google Shape;162;p11" descr="irrigation-pond-central-valley-1-apr-2009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8330"/>
          <a:stretch/>
        </p:blipFill>
        <p:spPr>
          <a:xfrm>
            <a:off x="4514850" y="1504950"/>
            <a:ext cx="4466414" cy="2735790"/>
          </a:xfrm>
          <a:prstGeom prst="rect">
            <a:avLst/>
          </a:prstGeom>
          <a:solidFill>
            <a:srgbClr val="ECECEC"/>
          </a:solidFill>
          <a:ln w="63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US" sz="2970"/>
              <a:t>How many ponds are we talking about here?</a:t>
            </a:r>
            <a:br>
              <a:rPr lang="en-US" sz="2970"/>
            </a:br>
            <a:r>
              <a:rPr lang="en-US" sz="2970"/>
              <a:t>When does this program roll out?</a:t>
            </a:r>
            <a:endParaRPr sz="2970"/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There are in excess of 10,000 ponds throughout the Arkansas Basin that require review (not including ponds in Designated Basins).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The initial Phase 1 effort will tackle a subset of this very large population in the areas presented.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Just over 300 brochures will be mailed out to pond owners beginning January 14</a:t>
            </a:r>
            <a:r>
              <a:rPr lang="en-US" sz="1942" baseline="30000"/>
              <a:t>th</a:t>
            </a:r>
            <a:r>
              <a:rPr lang="en-US" sz="1942"/>
              <a:t> and followed by several other mailing dates</a:t>
            </a:r>
            <a:endParaRPr sz="1942"/>
          </a:p>
        </p:txBody>
      </p:sp>
      <p:sp>
        <p:nvSpPr>
          <p:cNvPr id="169" name="Google Shape;169;p1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DWR Pond Management Information Located Here: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 u="sng">
                <a:solidFill>
                  <a:schemeClr val="hlink"/>
                </a:solidFill>
                <a:hlinkClick r:id="rId3"/>
              </a:rPr>
              <a:t>https://dwr.colorado.gov/services/water-administration/pond-management</a:t>
            </a:r>
            <a:endParaRPr sz="1942"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Pond </a:t>
            </a:r>
            <a:r>
              <a:rPr lang="en-US" sz="1942" u="sng">
                <a:solidFill>
                  <a:schemeClr val="hlink"/>
                </a:solidFill>
                <a:hlinkClick r:id="rId4"/>
              </a:rPr>
              <a:t>Brochure</a:t>
            </a:r>
            <a:endParaRPr/>
          </a:p>
          <a:p>
            <a:pPr marL="171450" lvl="0" indent="-1624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942"/>
              <a:t>Pond </a:t>
            </a:r>
            <a:r>
              <a:rPr lang="en-US" sz="1942" u="sng">
                <a:solidFill>
                  <a:schemeClr val="hlink"/>
                </a:solidFill>
                <a:hlinkClick r:id="rId5"/>
              </a:rPr>
              <a:t>FAQs</a:t>
            </a:r>
            <a:endParaRPr/>
          </a:p>
          <a:p>
            <a:pPr marL="171450" lvl="0" indent="-1624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Blanket Augmentation Plans</a:t>
            </a:r>
            <a:endParaRPr/>
          </a:p>
          <a:p>
            <a:pPr marL="17145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/>
              <a:t>Options for Compliance</a:t>
            </a:r>
            <a:endParaRPr b="1"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Vary by Location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Include Pond in an Augmentation Plan/Exchange Plan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Breach/Drain Pond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Backfill Pond (If Ground Water Exposed by Pond)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If Pond qualifies for a statutory exemption, obtain required permit and/or demonstrate with documentation</a:t>
            </a:r>
            <a:endParaRPr sz="2800"/>
          </a:p>
          <a:p>
            <a:pPr marL="514350" lvl="1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May require updating such as installation of low level outlets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 getting a single pond into compliance really make a difference?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35" y="1352550"/>
            <a:ext cx="5774329" cy="326231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6215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/>
              <a:t>Getting a single pond into compliance may not produce a big impact, but just like a string of pearls that is more valuable than the pearls individually, this concerted, ongoing effort will be valuable by addressing many ponds equitably.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0150"/>
            <a:ext cx="6858000" cy="3874552"/>
          </a:xfrm>
        </p:spPr>
      </p:pic>
      <p:sp>
        <p:nvSpPr>
          <p:cNvPr id="5" name="Freeform 4"/>
          <p:cNvSpPr/>
          <p:nvPr/>
        </p:nvSpPr>
        <p:spPr>
          <a:xfrm>
            <a:off x="3239526" y="1785257"/>
            <a:ext cx="2098828" cy="2656114"/>
          </a:xfrm>
          <a:custGeom>
            <a:avLst/>
            <a:gdLst>
              <a:gd name="connsiteX0" fmla="*/ 2098828 w 2098828"/>
              <a:gd name="connsiteY0" fmla="*/ 2595154 h 2656114"/>
              <a:gd name="connsiteX1" fmla="*/ 1828863 w 2098828"/>
              <a:gd name="connsiteY1" fmla="*/ 2656114 h 2656114"/>
              <a:gd name="connsiteX2" fmla="*/ 1001548 w 2098828"/>
              <a:gd name="connsiteY2" fmla="*/ 2647406 h 2656114"/>
              <a:gd name="connsiteX3" fmla="*/ 975423 w 2098828"/>
              <a:gd name="connsiteY3" fmla="*/ 2638697 h 2656114"/>
              <a:gd name="connsiteX4" fmla="*/ 888337 w 2098828"/>
              <a:gd name="connsiteY4" fmla="*/ 2621280 h 2656114"/>
              <a:gd name="connsiteX5" fmla="*/ 809960 w 2098828"/>
              <a:gd name="connsiteY5" fmla="*/ 2595154 h 2656114"/>
              <a:gd name="connsiteX6" fmla="*/ 783834 w 2098828"/>
              <a:gd name="connsiteY6" fmla="*/ 2586446 h 2656114"/>
              <a:gd name="connsiteX7" fmla="*/ 688040 w 2098828"/>
              <a:gd name="connsiteY7" fmla="*/ 2569029 h 2656114"/>
              <a:gd name="connsiteX8" fmla="*/ 627080 w 2098828"/>
              <a:gd name="connsiteY8" fmla="*/ 2551612 h 2656114"/>
              <a:gd name="connsiteX9" fmla="*/ 548703 w 2098828"/>
              <a:gd name="connsiteY9" fmla="*/ 2534194 h 2656114"/>
              <a:gd name="connsiteX10" fmla="*/ 496451 w 2098828"/>
              <a:gd name="connsiteY10" fmla="*/ 2516777 h 2656114"/>
              <a:gd name="connsiteX11" fmla="*/ 470325 w 2098828"/>
              <a:gd name="connsiteY11" fmla="*/ 2508069 h 2656114"/>
              <a:gd name="connsiteX12" fmla="*/ 400657 w 2098828"/>
              <a:gd name="connsiteY12" fmla="*/ 2490652 h 2656114"/>
              <a:gd name="connsiteX13" fmla="*/ 374531 w 2098828"/>
              <a:gd name="connsiteY13" fmla="*/ 2481943 h 2656114"/>
              <a:gd name="connsiteX14" fmla="*/ 322280 w 2098828"/>
              <a:gd name="connsiteY14" fmla="*/ 2438400 h 2656114"/>
              <a:gd name="connsiteX15" fmla="*/ 296154 w 2098828"/>
              <a:gd name="connsiteY15" fmla="*/ 2429692 h 2656114"/>
              <a:gd name="connsiteX16" fmla="*/ 278737 w 2098828"/>
              <a:gd name="connsiteY16" fmla="*/ 2412274 h 2656114"/>
              <a:gd name="connsiteX17" fmla="*/ 261320 w 2098828"/>
              <a:gd name="connsiteY17" fmla="*/ 2386149 h 2656114"/>
              <a:gd name="connsiteX18" fmla="*/ 235194 w 2098828"/>
              <a:gd name="connsiteY18" fmla="*/ 2368732 h 2656114"/>
              <a:gd name="connsiteX19" fmla="*/ 200360 w 2098828"/>
              <a:gd name="connsiteY19" fmla="*/ 2316480 h 2656114"/>
              <a:gd name="connsiteX20" fmla="*/ 182943 w 2098828"/>
              <a:gd name="connsiteY20" fmla="*/ 2290354 h 2656114"/>
              <a:gd name="connsiteX21" fmla="*/ 165525 w 2098828"/>
              <a:gd name="connsiteY21" fmla="*/ 2272937 h 2656114"/>
              <a:gd name="connsiteX22" fmla="*/ 156817 w 2098828"/>
              <a:gd name="connsiteY22" fmla="*/ 2246812 h 2656114"/>
              <a:gd name="connsiteX23" fmla="*/ 139400 w 2098828"/>
              <a:gd name="connsiteY23" fmla="*/ 2229394 h 2656114"/>
              <a:gd name="connsiteX24" fmla="*/ 104565 w 2098828"/>
              <a:gd name="connsiteY24" fmla="*/ 2151017 h 2656114"/>
              <a:gd name="connsiteX25" fmla="*/ 78440 w 2098828"/>
              <a:gd name="connsiteY25" fmla="*/ 2124892 h 2656114"/>
              <a:gd name="connsiteX26" fmla="*/ 52314 w 2098828"/>
              <a:gd name="connsiteY26" fmla="*/ 2072640 h 2656114"/>
              <a:gd name="connsiteX27" fmla="*/ 17480 w 2098828"/>
              <a:gd name="connsiteY27" fmla="*/ 2011680 h 2656114"/>
              <a:gd name="connsiteX28" fmla="*/ 8771 w 2098828"/>
              <a:gd name="connsiteY28" fmla="*/ 1907177 h 2656114"/>
              <a:gd name="connsiteX29" fmla="*/ 63 w 2098828"/>
              <a:gd name="connsiteY29" fmla="*/ 1854926 h 2656114"/>
              <a:gd name="connsiteX30" fmla="*/ 17480 w 2098828"/>
              <a:gd name="connsiteY30" fmla="*/ 1706880 h 2656114"/>
              <a:gd name="connsiteX31" fmla="*/ 34897 w 2098828"/>
              <a:gd name="connsiteY31" fmla="*/ 1680754 h 2656114"/>
              <a:gd name="connsiteX32" fmla="*/ 43605 w 2098828"/>
              <a:gd name="connsiteY32" fmla="*/ 1654629 h 2656114"/>
              <a:gd name="connsiteX33" fmla="*/ 87148 w 2098828"/>
              <a:gd name="connsiteY33" fmla="*/ 1593669 h 2656114"/>
              <a:gd name="connsiteX34" fmla="*/ 104565 w 2098828"/>
              <a:gd name="connsiteY34" fmla="*/ 1558834 h 2656114"/>
              <a:gd name="connsiteX35" fmla="*/ 148108 w 2098828"/>
              <a:gd name="connsiteY35" fmla="*/ 1515292 h 2656114"/>
              <a:gd name="connsiteX36" fmla="*/ 165525 w 2098828"/>
              <a:gd name="connsiteY36" fmla="*/ 1497874 h 2656114"/>
              <a:gd name="connsiteX37" fmla="*/ 209068 w 2098828"/>
              <a:gd name="connsiteY37" fmla="*/ 1445623 h 2656114"/>
              <a:gd name="connsiteX38" fmla="*/ 261320 w 2098828"/>
              <a:gd name="connsiteY38" fmla="*/ 1410789 h 2656114"/>
              <a:gd name="connsiteX39" fmla="*/ 287445 w 2098828"/>
              <a:gd name="connsiteY39" fmla="*/ 1393372 h 2656114"/>
              <a:gd name="connsiteX40" fmla="*/ 330988 w 2098828"/>
              <a:gd name="connsiteY40" fmla="*/ 1358537 h 2656114"/>
              <a:gd name="connsiteX41" fmla="*/ 374531 w 2098828"/>
              <a:gd name="connsiteY41" fmla="*/ 1314994 h 2656114"/>
              <a:gd name="connsiteX42" fmla="*/ 391948 w 2098828"/>
              <a:gd name="connsiteY42" fmla="*/ 1288869 h 2656114"/>
              <a:gd name="connsiteX43" fmla="*/ 418074 w 2098828"/>
              <a:gd name="connsiteY43" fmla="*/ 1280160 h 2656114"/>
              <a:gd name="connsiteX44" fmla="*/ 444200 w 2098828"/>
              <a:gd name="connsiteY44" fmla="*/ 1262743 h 2656114"/>
              <a:gd name="connsiteX45" fmla="*/ 496451 w 2098828"/>
              <a:gd name="connsiteY45" fmla="*/ 1245326 h 2656114"/>
              <a:gd name="connsiteX46" fmla="*/ 522577 w 2098828"/>
              <a:gd name="connsiteY46" fmla="*/ 1236617 h 2656114"/>
              <a:gd name="connsiteX47" fmla="*/ 548703 w 2098828"/>
              <a:gd name="connsiteY47" fmla="*/ 1227909 h 2656114"/>
              <a:gd name="connsiteX48" fmla="*/ 609663 w 2098828"/>
              <a:gd name="connsiteY48" fmla="*/ 1175657 h 2656114"/>
              <a:gd name="connsiteX49" fmla="*/ 627080 w 2098828"/>
              <a:gd name="connsiteY49" fmla="*/ 1149532 h 2656114"/>
              <a:gd name="connsiteX50" fmla="*/ 644497 w 2098828"/>
              <a:gd name="connsiteY50" fmla="*/ 1132114 h 2656114"/>
              <a:gd name="connsiteX51" fmla="*/ 661914 w 2098828"/>
              <a:gd name="connsiteY51" fmla="*/ 1105989 h 2656114"/>
              <a:gd name="connsiteX52" fmla="*/ 688040 w 2098828"/>
              <a:gd name="connsiteY52" fmla="*/ 1079863 h 2656114"/>
              <a:gd name="connsiteX53" fmla="*/ 705457 w 2098828"/>
              <a:gd name="connsiteY53" fmla="*/ 1053737 h 2656114"/>
              <a:gd name="connsiteX54" fmla="*/ 757708 w 2098828"/>
              <a:gd name="connsiteY54" fmla="*/ 1010194 h 2656114"/>
              <a:gd name="connsiteX55" fmla="*/ 801251 w 2098828"/>
              <a:gd name="connsiteY55" fmla="*/ 966652 h 2656114"/>
              <a:gd name="connsiteX56" fmla="*/ 836085 w 2098828"/>
              <a:gd name="connsiteY56" fmla="*/ 914400 h 2656114"/>
              <a:gd name="connsiteX57" fmla="*/ 853503 w 2098828"/>
              <a:gd name="connsiteY57" fmla="*/ 896983 h 2656114"/>
              <a:gd name="connsiteX58" fmla="*/ 888337 w 2098828"/>
              <a:gd name="connsiteY58" fmla="*/ 844732 h 2656114"/>
              <a:gd name="connsiteX59" fmla="*/ 897045 w 2098828"/>
              <a:gd name="connsiteY59" fmla="*/ 818606 h 2656114"/>
              <a:gd name="connsiteX60" fmla="*/ 914463 w 2098828"/>
              <a:gd name="connsiteY60" fmla="*/ 801189 h 2656114"/>
              <a:gd name="connsiteX61" fmla="*/ 923171 w 2098828"/>
              <a:gd name="connsiteY61" fmla="*/ 766354 h 2656114"/>
              <a:gd name="connsiteX62" fmla="*/ 949297 w 2098828"/>
              <a:gd name="connsiteY62" fmla="*/ 714103 h 2656114"/>
              <a:gd name="connsiteX63" fmla="*/ 975423 w 2098828"/>
              <a:gd name="connsiteY63" fmla="*/ 635726 h 2656114"/>
              <a:gd name="connsiteX64" fmla="*/ 984131 w 2098828"/>
              <a:gd name="connsiteY64" fmla="*/ 609600 h 2656114"/>
              <a:gd name="connsiteX65" fmla="*/ 1001548 w 2098828"/>
              <a:gd name="connsiteY65" fmla="*/ 574766 h 2656114"/>
              <a:gd name="connsiteX66" fmla="*/ 1010257 w 2098828"/>
              <a:gd name="connsiteY66" fmla="*/ 539932 h 2656114"/>
              <a:gd name="connsiteX67" fmla="*/ 1036383 w 2098828"/>
              <a:gd name="connsiteY67" fmla="*/ 461554 h 2656114"/>
              <a:gd name="connsiteX68" fmla="*/ 1053800 w 2098828"/>
              <a:gd name="connsiteY68" fmla="*/ 409303 h 2656114"/>
              <a:gd name="connsiteX69" fmla="*/ 1071217 w 2098828"/>
              <a:gd name="connsiteY69" fmla="*/ 365760 h 2656114"/>
              <a:gd name="connsiteX70" fmla="*/ 1079925 w 2098828"/>
              <a:gd name="connsiteY70" fmla="*/ 339634 h 2656114"/>
              <a:gd name="connsiteX71" fmla="*/ 1097343 w 2098828"/>
              <a:gd name="connsiteY71" fmla="*/ 322217 h 2656114"/>
              <a:gd name="connsiteX72" fmla="*/ 1114760 w 2098828"/>
              <a:gd name="connsiteY72" fmla="*/ 269966 h 2656114"/>
              <a:gd name="connsiteX73" fmla="*/ 1149594 w 2098828"/>
              <a:gd name="connsiteY73" fmla="*/ 217714 h 2656114"/>
              <a:gd name="connsiteX74" fmla="*/ 1175720 w 2098828"/>
              <a:gd name="connsiteY74" fmla="*/ 165463 h 2656114"/>
              <a:gd name="connsiteX75" fmla="*/ 1201845 w 2098828"/>
              <a:gd name="connsiteY75" fmla="*/ 148046 h 2656114"/>
              <a:gd name="connsiteX76" fmla="*/ 1227971 w 2098828"/>
              <a:gd name="connsiteY76" fmla="*/ 121920 h 2656114"/>
              <a:gd name="connsiteX77" fmla="*/ 1254097 w 2098828"/>
              <a:gd name="connsiteY77" fmla="*/ 104503 h 2656114"/>
              <a:gd name="connsiteX78" fmla="*/ 1280223 w 2098828"/>
              <a:gd name="connsiteY78" fmla="*/ 78377 h 2656114"/>
              <a:gd name="connsiteX79" fmla="*/ 1332474 w 2098828"/>
              <a:gd name="connsiteY79" fmla="*/ 43543 h 2656114"/>
              <a:gd name="connsiteX80" fmla="*/ 1384725 w 2098828"/>
              <a:gd name="connsiteY80" fmla="*/ 26126 h 2656114"/>
              <a:gd name="connsiteX81" fmla="*/ 1436977 w 2098828"/>
              <a:gd name="connsiteY81" fmla="*/ 0 h 2656114"/>
              <a:gd name="connsiteX82" fmla="*/ 1463103 w 2098828"/>
              <a:gd name="connsiteY82" fmla="*/ 8709 h 2656114"/>
              <a:gd name="connsiteX83" fmla="*/ 1515354 w 2098828"/>
              <a:gd name="connsiteY83" fmla="*/ 113212 h 2656114"/>
              <a:gd name="connsiteX84" fmla="*/ 1524063 w 2098828"/>
              <a:gd name="connsiteY84" fmla="*/ 139337 h 2656114"/>
              <a:gd name="connsiteX85" fmla="*/ 1515354 w 2098828"/>
              <a:gd name="connsiteY85" fmla="*/ 209006 h 2656114"/>
              <a:gd name="connsiteX86" fmla="*/ 1497937 w 2098828"/>
              <a:gd name="connsiteY86" fmla="*/ 278674 h 2656114"/>
              <a:gd name="connsiteX87" fmla="*/ 1489228 w 2098828"/>
              <a:gd name="connsiteY87" fmla="*/ 330926 h 2656114"/>
              <a:gd name="connsiteX88" fmla="*/ 1471811 w 2098828"/>
              <a:gd name="connsiteY88" fmla="*/ 400594 h 2656114"/>
              <a:gd name="connsiteX89" fmla="*/ 1463103 w 2098828"/>
              <a:gd name="connsiteY89" fmla="*/ 444137 h 2656114"/>
              <a:gd name="connsiteX90" fmla="*/ 1454394 w 2098828"/>
              <a:gd name="connsiteY90" fmla="*/ 478972 h 2656114"/>
              <a:gd name="connsiteX91" fmla="*/ 1445685 w 2098828"/>
              <a:gd name="connsiteY91" fmla="*/ 505097 h 2656114"/>
              <a:gd name="connsiteX92" fmla="*/ 1428268 w 2098828"/>
              <a:gd name="connsiteY92" fmla="*/ 592183 h 2656114"/>
              <a:gd name="connsiteX93" fmla="*/ 1419560 w 2098828"/>
              <a:gd name="connsiteY93" fmla="*/ 635726 h 2656114"/>
              <a:gd name="connsiteX94" fmla="*/ 1410851 w 2098828"/>
              <a:gd name="connsiteY94" fmla="*/ 661852 h 2656114"/>
              <a:gd name="connsiteX95" fmla="*/ 1393434 w 2098828"/>
              <a:gd name="connsiteY95" fmla="*/ 801189 h 2656114"/>
              <a:gd name="connsiteX96" fmla="*/ 1410851 w 2098828"/>
              <a:gd name="connsiteY96" fmla="*/ 1053737 h 2656114"/>
              <a:gd name="connsiteX97" fmla="*/ 1436977 w 2098828"/>
              <a:gd name="connsiteY97" fmla="*/ 1132114 h 2656114"/>
              <a:gd name="connsiteX98" fmla="*/ 1454394 w 2098828"/>
              <a:gd name="connsiteY98" fmla="*/ 1184366 h 2656114"/>
              <a:gd name="connsiteX99" fmla="*/ 1497937 w 2098828"/>
              <a:gd name="connsiteY99" fmla="*/ 1245326 h 2656114"/>
              <a:gd name="connsiteX100" fmla="*/ 1524063 w 2098828"/>
              <a:gd name="connsiteY100" fmla="*/ 1271452 h 2656114"/>
              <a:gd name="connsiteX101" fmla="*/ 1576314 w 2098828"/>
              <a:gd name="connsiteY101" fmla="*/ 1288869 h 2656114"/>
              <a:gd name="connsiteX102" fmla="*/ 1593731 w 2098828"/>
              <a:gd name="connsiteY102" fmla="*/ 1314994 h 2656114"/>
              <a:gd name="connsiteX103" fmla="*/ 1619857 w 2098828"/>
              <a:gd name="connsiteY103" fmla="*/ 1349829 h 2656114"/>
              <a:gd name="connsiteX104" fmla="*/ 1645983 w 2098828"/>
              <a:gd name="connsiteY104" fmla="*/ 1393372 h 2656114"/>
              <a:gd name="connsiteX105" fmla="*/ 1663400 w 2098828"/>
              <a:gd name="connsiteY105" fmla="*/ 1436914 h 2656114"/>
              <a:gd name="connsiteX106" fmla="*/ 1680817 w 2098828"/>
              <a:gd name="connsiteY106" fmla="*/ 1471749 h 2656114"/>
              <a:gd name="connsiteX107" fmla="*/ 1706943 w 2098828"/>
              <a:gd name="connsiteY107" fmla="*/ 1524000 h 2656114"/>
              <a:gd name="connsiteX108" fmla="*/ 1733068 w 2098828"/>
              <a:gd name="connsiteY108" fmla="*/ 1576252 h 2656114"/>
              <a:gd name="connsiteX109" fmla="*/ 1741777 w 2098828"/>
              <a:gd name="connsiteY109" fmla="*/ 1602377 h 2656114"/>
              <a:gd name="connsiteX110" fmla="*/ 1767903 w 2098828"/>
              <a:gd name="connsiteY110" fmla="*/ 1628503 h 2656114"/>
              <a:gd name="connsiteX111" fmla="*/ 1802737 w 2098828"/>
              <a:gd name="connsiteY111" fmla="*/ 1680754 h 2656114"/>
              <a:gd name="connsiteX112" fmla="*/ 1820154 w 2098828"/>
              <a:gd name="connsiteY112" fmla="*/ 1706880 h 2656114"/>
              <a:gd name="connsiteX113" fmla="*/ 1846280 w 2098828"/>
              <a:gd name="connsiteY113" fmla="*/ 1759132 h 2656114"/>
              <a:gd name="connsiteX114" fmla="*/ 1854988 w 2098828"/>
              <a:gd name="connsiteY114" fmla="*/ 1785257 h 2656114"/>
              <a:gd name="connsiteX115" fmla="*/ 1889823 w 2098828"/>
              <a:gd name="connsiteY115" fmla="*/ 1837509 h 2656114"/>
              <a:gd name="connsiteX116" fmla="*/ 1898531 w 2098828"/>
              <a:gd name="connsiteY116" fmla="*/ 1863634 h 2656114"/>
              <a:gd name="connsiteX117" fmla="*/ 1933365 w 2098828"/>
              <a:gd name="connsiteY117" fmla="*/ 1915886 h 2656114"/>
              <a:gd name="connsiteX118" fmla="*/ 1959491 w 2098828"/>
              <a:gd name="connsiteY118" fmla="*/ 1994263 h 2656114"/>
              <a:gd name="connsiteX119" fmla="*/ 1968200 w 2098828"/>
              <a:gd name="connsiteY119" fmla="*/ 2020389 h 2656114"/>
              <a:gd name="connsiteX120" fmla="*/ 1985617 w 2098828"/>
              <a:gd name="connsiteY120" fmla="*/ 2046514 h 2656114"/>
              <a:gd name="connsiteX121" fmla="*/ 2003034 w 2098828"/>
              <a:gd name="connsiteY121" fmla="*/ 2098766 h 2656114"/>
              <a:gd name="connsiteX122" fmla="*/ 2029160 w 2098828"/>
              <a:gd name="connsiteY122" fmla="*/ 2211977 h 2656114"/>
              <a:gd name="connsiteX123" fmla="*/ 2046577 w 2098828"/>
              <a:gd name="connsiteY123" fmla="*/ 2333897 h 2656114"/>
              <a:gd name="connsiteX124" fmla="*/ 2055285 w 2098828"/>
              <a:gd name="connsiteY124" fmla="*/ 2360023 h 2656114"/>
              <a:gd name="connsiteX125" fmla="*/ 2072703 w 2098828"/>
              <a:gd name="connsiteY125" fmla="*/ 2420983 h 2656114"/>
              <a:gd name="connsiteX126" fmla="*/ 2072703 w 2098828"/>
              <a:gd name="connsiteY126" fmla="*/ 2412274 h 2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098828" h="2656114">
                <a:moveTo>
                  <a:pt x="2098828" y="2595154"/>
                </a:moveTo>
                <a:cubicBezTo>
                  <a:pt x="1900033" y="2657932"/>
                  <a:pt x="1991004" y="2642603"/>
                  <a:pt x="1828863" y="2656114"/>
                </a:cubicBezTo>
                <a:lnTo>
                  <a:pt x="1001548" y="2647406"/>
                </a:lnTo>
                <a:cubicBezTo>
                  <a:pt x="992370" y="2647219"/>
                  <a:pt x="984384" y="2640688"/>
                  <a:pt x="975423" y="2638697"/>
                </a:cubicBezTo>
                <a:cubicBezTo>
                  <a:pt x="914872" y="2625241"/>
                  <a:pt x="937924" y="2636156"/>
                  <a:pt x="888337" y="2621280"/>
                </a:cubicBezTo>
                <a:cubicBezTo>
                  <a:pt x="888259" y="2621256"/>
                  <a:pt x="823062" y="2599521"/>
                  <a:pt x="809960" y="2595154"/>
                </a:cubicBezTo>
                <a:cubicBezTo>
                  <a:pt x="801251" y="2592251"/>
                  <a:pt x="792740" y="2588673"/>
                  <a:pt x="783834" y="2586446"/>
                </a:cubicBezTo>
                <a:cubicBezTo>
                  <a:pt x="704829" y="2566694"/>
                  <a:pt x="802450" y="2589830"/>
                  <a:pt x="688040" y="2569029"/>
                </a:cubicBezTo>
                <a:cubicBezTo>
                  <a:pt x="628326" y="2558172"/>
                  <a:pt x="676811" y="2564045"/>
                  <a:pt x="627080" y="2551612"/>
                </a:cubicBezTo>
                <a:cubicBezTo>
                  <a:pt x="577355" y="2539181"/>
                  <a:pt x="593406" y="2547605"/>
                  <a:pt x="548703" y="2534194"/>
                </a:cubicBezTo>
                <a:cubicBezTo>
                  <a:pt x="531118" y="2528918"/>
                  <a:pt x="513868" y="2522583"/>
                  <a:pt x="496451" y="2516777"/>
                </a:cubicBezTo>
                <a:cubicBezTo>
                  <a:pt x="487742" y="2513874"/>
                  <a:pt x="479231" y="2510295"/>
                  <a:pt x="470325" y="2508069"/>
                </a:cubicBezTo>
                <a:cubicBezTo>
                  <a:pt x="447102" y="2502263"/>
                  <a:pt x="423366" y="2498222"/>
                  <a:pt x="400657" y="2490652"/>
                </a:cubicBezTo>
                <a:cubicBezTo>
                  <a:pt x="391948" y="2487749"/>
                  <a:pt x="382742" y="2486048"/>
                  <a:pt x="374531" y="2481943"/>
                </a:cubicBezTo>
                <a:cubicBezTo>
                  <a:pt x="317538" y="2453447"/>
                  <a:pt x="380068" y="2476926"/>
                  <a:pt x="322280" y="2438400"/>
                </a:cubicBezTo>
                <a:cubicBezTo>
                  <a:pt x="314642" y="2433308"/>
                  <a:pt x="304863" y="2432595"/>
                  <a:pt x="296154" y="2429692"/>
                </a:cubicBezTo>
                <a:cubicBezTo>
                  <a:pt x="290348" y="2423886"/>
                  <a:pt x="283866" y="2418685"/>
                  <a:pt x="278737" y="2412274"/>
                </a:cubicBezTo>
                <a:cubicBezTo>
                  <a:pt x="272199" y="2404101"/>
                  <a:pt x="268721" y="2393550"/>
                  <a:pt x="261320" y="2386149"/>
                </a:cubicBezTo>
                <a:cubicBezTo>
                  <a:pt x="253919" y="2378748"/>
                  <a:pt x="243903" y="2374538"/>
                  <a:pt x="235194" y="2368732"/>
                </a:cubicBezTo>
                <a:lnTo>
                  <a:pt x="200360" y="2316480"/>
                </a:lnTo>
                <a:cubicBezTo>
                  <a:pt x="194554" y="2307771"/>
                  <a:pt x="190344" y="2297755"/>
                  <a:pt x="182943" y="2290354"/>
                </a:cubicBezTo>
                <a:lnTo>
                  <a:pt x="165525" y="2272937"/>
                </a:lnTo>
                <a:cubicBezTo>
                  <a:pt x="162622" y="2264229"/>
                  <a:pt x="161540" y="2254683"/>
                  <a:pt x="156817" y="2246812"/>
                </a:cubicBezTo>
                <a:cubicBezTo>
                  <a:pt x="152593" y="2239771"/>
                  <a:pt x="143072" y="2236738"/>
                  <a:pt x="139400" y="2229394"/>
                </a:cubicBezTo>
                <a:cubicBezTo>
                  <a:pt x="110919" y="2172431"/>
                  <a:pt x="136588" y="2189444"/>
                  <a:pt x="104565" y="2151017"/>
                </a:cubicBezTo>
                <a:cubicBezTo>
                  <a:pt x="96681" y="2141556"/>
                  <a:pt x="87148" y="2133600"/>
                  <a:pt x="78440" y="2124892"/>
                </a:cubicBezTo>
                <a:cubicBezTo>
                  <a:pt x="62473" y="2076991"/>
                  <a:pt x="79325" y="2119910"/>
                  <a:pt x="52314" y="2072640"/>
                </a:cubicBezTo>
                <a:cubicBezTo>
                  <a:pt x="8119" y="1995297"/>
                  <a:pt x="59914" y="2075332"/>
                  <a:pt x="17480" y="2011680"/>
                </a:cubicBezTo>
                <a:cubicBezTo>
                  <a:pt x="14577" y="1976846"/>
                  <a:pt x="12631" y="1941918"/>
                  <a:pt x="8771" y="1907177"/>
                </a:cubicBezTo>
                <a:cubicBezTo>
                  <a:pt x="6821" y="1889628"/>
                  <a:pt x="63" y="1872583"/>
                  <a:pt x="63" y="1854926"/>
                </a:cubicBezTo>
                <a:cubicBezTo>
                  <a:pt x="63" y="1838404"/>
                  <a:pt x="-2004" y="1745849"/>
                  <a:pt x="17480" y="1706880"/>
                </a:cubicBezTo>
                <a:cubicBezTo>
                  <a:pt x="22161" y="1697519"/>
                  <a:pt x="29091" y="1689463"/>
                  <a:pt x="34897" y="1680754"/>
                </a:cubicBezTo>
                <a:cubicBezTo>
                  <a:pt x="37800" y="1672046"/>
                  <a:pt x="39500" y="1662839"/>
                  <a:pt x="43605" y="1654629"/>
                </a:cubicBezTo>
                <a:cubicBezTo>
                  <a:pt x="52813" y="1636213"/>
                  <a:pt x="77292" y="1609439"/>
                  <a:pt x="87148" y="1593669"/>
                </a:cubicBezTo>
                <a:cubicBezTo>
                  <a:pt x="94028" y="1582660"/>
                  <a:pt x="96595" y="1569081"/>
                  <a:pt x="104565" y="1558834"/>
                </a:cubicBezTo>
                <a:cubicBezTo>
                  <a:pt x="117167" y="1542632"/>
                  <a:pt x="133594" y="1529806"/>
                  <a:pt x="148108" y="1515292"/>
                </a:cubicBezTo>
                <a:cubicBezTo>
                  <a:pt x="153914" y="1509486"/>
                  <a:pt x="160970" y="1504706"/>
                  <a:pt x="165525" y="1497874"/>
                </a:cubicBezTo>
                <a:cubicBezTo>
                  <a:pt x="181005" y="1474655"/>
                  <a:pt x="185861" y="1463673"/>
                  <a:pt x="209068" y="1445623"/>
                </a:cubicBezTo>
                <a:cubicBezTo>
                  <a:pt x="225591" y="1432771"/>
                  <a:pt x="243903" y="1422400"/>
                  <a:pt x="261320" y="1410789"/>
                </a:cubicBezTo>
                <a:cubicBezTo>
                  <a:pt x="270028" y="1404983"/>
                  <a:pt x="280044" y="1400773"/>
                  <a:pt x="287445" y="1393372"/>
                </a:cubicBezTo>
                <a:cubicBezTo>
                  <a:pt x="312264" y="1368553"/>
                  <a:pt x="298031" y="1380509"/>
                  <a:pt x="330988" y="1358537"/>
                </a:cubicBezTo>
                <a:cubicBezTo>
                  <a:pt x="377432" y="1288872"/>
                  <a:pt x="316474" y="1373051"/>
                  <a:pt x="374531" y="1314994"/>
                </a:cubicBezTo>
                <a:cubicBezTo>
                  <a:pt x="381932" y="1307593"/>
                  <a:pt x="383775" y="1295407"/>
                  <a:pt x="391948" y="1288869"/>
                </a:cubicBezTo>
                <a:cubicBezTo>
                  <a:pt x="399116" y="1283134"/>
                  <a:pt x="409863" y="1284265"/>
                  <a:pt x="418074" y="1280160"/>
                </a:cubicBezTo>
                <a:cubicBezTo>
                  <a:pt x="427435" y="1275479"/>
                  <a:pt x="434636" y="1266994"/>
                  <a:pt x="444200" y="1262743"/>
                </a:cubicBezTo>
                <a:cubicBezTo>
                  <a:pt x="460977" y="1255287"/>
                  <a:pt x="479034" y="1251132"/>
                  <a:pt x="496451" y="1245326"/>
                </a:cubicBezTo>
                <a:lnTo>
                  <a:pt x="522577" y="1236617"/>
                </a:lnTo>
                <a:lnTo>
                  <a:pt x="548703" y="1227909"/>
                </a:lnTo>
                <a:cubicBezTo>
                  <a:pt x="572340" y="1212151"/>
                  <a:pt x="592769" y="1200998"/>
                  <a:pt x="609663" y="1175657"/>
                </a:cubicBezTo>
                <a:cubicBezTo>
                  <a:pt x="615469" y="1166949"/>
                  <a:pt x="620542" y="1157705"/>
                  <a:pt x="627080" y="1149532"/>
                </a:cubicBezTo>
                <a:cubicBezTo>
                  <a:pt x="632209" y="1143121"/>
                  <a:pt x="639368" y="1138525"/>
                  <a:pt x="644497" y="1132114"/>
                </a:cubicBezTo>
                <a:cubicBezTo>
                  <a:pt x="651035" y="1123941"/>
                  <a:pt x="655214" y="1114029"/>
                  <a:pt x="661914" y="1105989"/>
                </a:cubicBezTo>
                <a:cubicBezTo>
                  <a:pt x="669799" y="1096528"/>
                  <a:pt x="680156" y="1089324"/>
                  <a:pt x="688040" y="1079863"/>
                </a:cubicBezTo>
                <a:cubicBezTo>
                  <a:pt x="694740" y="1071822"/>
                  <a:pt x="698056" y="1061138"/>
                  <a:pt x="705457" y="1053737"/>
                </a:cubicBezTo>
                <a:cubicBezTo>
                  <a:pt x="773964" y="985230"/>
                  <a:pt x="686371" y="1095800"/>
                  <a:pt x="757708" y="1010194"/>
                </a:cubicBezTo>
                <a:cubicBezTo>
                  <a:pt x="793991" y="966654"/>
                  <a:pt x="753356" y="998581"/>
                  <a:pt x="801251" y="966652"/>
                </a:cubicBezTo>
                <a:cubicBezTo>
                  <a:pt x="812862" y="949235"/>
                  <a:pt x="821283" y="929201"/>
                  <a:pt x="836085" y="914400"/>
                </a:cubicBezTo>
                <a:cubicBezTo>
                  <a:pt x="841891" y="908594"/>
                  <a:pt x="848577" y="903552"/>
                  <a:pt x="853503" y="896983"/>
                </a:cubicBezTo>
                <a:cubicBezTo>
                  <a:pt x="866063" y="880237"/>
                  <a:pt x="888337" y="844732"/>
                  <a:pt x="888337" y="844732"/>
                </a:cubicBezTo>
                <a:cubicBezTo>
                  <a:pt x="891240" y="836023"/>
                  <a:pt x="892322" y="826477"/>
                  <a:pt x="897045" y="818606"/>
                </a:cubicBezTo>
                <a:cubicBezTo>
                  <a:pt x="901269" y="811565"/>
                  <a:pt x="910791" y="808533"/>
                  <a:pt x="914463" y="801189"/>
                </a:cubicBezTo>
                <a:cubicBezTo>
                  <a:pt x="919816" y="790484"/>
                  <a:pt x="919883" y="777862"/>
                  <a:pt x="923171" y="766354"/>
                </a:cubicBezTo>
                <a:cubicBezTo>
                  <a:pt x="932184" y="734809"/>
                  <a:pt x="930216" y="742725"/>
                  <a:pt x="949297" y="714103"/>
                </a:cubicBezTo>
                <a:lnTo>
                  <a:pt x="975423" y="635726"/>
                </a:lnTo>
                <a:cubicBezTo>
                  <a:pt x="978326" y="627017"/>
                  <a:pt x="980026" y="617811"/>
                  <a:pt x="984131" y="609600"/>
                </a:cubicBezTo>
                <a:cubicBezTo>
                  <a:pt x="989937" y="597989"/>
                  <a:pt x="996990" y="586921"/>
                  <a:pt x="1001548" y="574766"/>
                </a:cubicBezTo>
                <a:cubicBezTo>
                  <a:pt x="1005751" y="563559"/>
                  <a:pt x="1006737" y="551371"/>
                  <a:pt x="1010257" y="539932"/>
                </a:cubicBezTo>
                <a:cubicBezTo>
                  <a:pt x="1018356" y="513611"/>
                  <a:pt x="1027674" y="487680"/>
                  <a:pt x="1036383" y="461554"/>
                </a:cubicBezTo>
                <a:cubicBezTo>
                  <a:pt x="1036388" y="461540"/>
                  <a:pt x="1053795" y="409316"/>
                  <a:pt x="1053800" y="409303"/>
                </a:cubicBezTo>
                <a:cubicBezTo>
                  <a:pt x="1059606" y="394789"/>
                  <a:pt x="1065728" y="380397"/>
                  <a:pt x="1071217" y="365760"/>
                </a:cubicBezTo>
                <a:cubicBezTo>
                  <a:pt x="1074440" y="357165"/>
                  <a:pt x="1075202" y="347505"/>
                  <a:pt x="1079925" y="339634"/>
                </a:cubicBezTo>
                <a:cubicBezTo>
                  <a:pt x="1084149" y="332593"/>
                  <a:pt x="1091537" y="328023"/>
                  <a:pt x="1097343" y="322217"/>
                </a:cubicBezTo>
                <a:cubicBezTo>
                  <a:pt x="1103149" y="304800"/>
                  <a:pt x="1104576" y="285242"/>
                  <a:pt x="1114760" y="269966"/>
                </a:cubicBezTo>
                <a:cubicBezTo>
                  <a:pt x="1126371" y="252549"/>
                  <a:pt x="1142974" y="237573"/>
                  <a:pt x="1149594" y="217714"/>
                </a:cubicBezTo>
                <a:cubicBezTo>
                  <a:pt x="1156677" y="196466"/>
                  <a:pt x="1158839" y="182344"/>
                  <a:pt x="1175720" y="165463"/>
                </a:cubicBezTo>
                <a:cubicBezTo>
                  <a:pt x="1183121" y="158062"/>
                  <a:pt x="1193805" y="154746"/>
                  <a:pt x="1201845" y="148046"/>
                </a:cubicBezTo>
                <a:cubicBezTo>
                  <a:pt x="1211306" y="140161"/>
                  <a:pt x="1218510" y="129804"/>
                  <a:pt x="1227971" y="121920"/>
                </a:cubicBezTo>
                <a:cubicBezTo>
                  <a:pt x="1236012" y="115220"/>
                  <a:pt x="1246056" y="111203"/>
                  <a:pt x="1254097" y="104503"/>
                </a:cubicBezTo>
                <a:cubicBezTo>
                  <a:pt x="1263558" y="96619"/>
                  <a:pt x="1270501" y="85938"/>
                  <a:pt x="1280223" y="78377"/>
                </a:cubicBezTo>
                <a:cubicBezTo>
                  <a:pt x="1296746" y="65526"/>
                  <a:pt x="1312616" y="50162"/>
                  <a:pt x="1332474" y="43543"/>
                </a:cubicBezTo>
                <a:lnTo>
                  <a:pt x="1384725" y="26126"/>
                </a:lnTo>
                <a:cubicBezTo>
                  <a:pt x="1397933" y="17321"/>
                  <a:pt x="1418950" y="0"/>
                  <a:pt x="1436977" y="0"/>
                </a:cubicBezTo>
                <a:cubicBezTo>
                  <a:pt x="1446157" y="0"/>
                  <a:pt x="1454394" y="5806"/>
                  <a:pt x="1463103" y="8709"/>
                </a:cubicBezTo>
                <a:cubicBezTo>
                  <a:pt x="1508123" y="76239"/>
                  <a:pt x="1491316" y="41099"/>
                  <a:pt x="1515354" y="113212"/>
                </a:cubicBezTo>
                <a:lnTo>
                  <a:pt x="1524063" y="139337"/>
                </a:lnTo>
                <a:cubicBezTo>
                  <a:pt x="1521160" y="162560"/>
                  <a:pt x="1519667" y="186003"/>
                  <a:pt x="1515354" y="209006"/>
                </a:cubicBezTo>
                <a:cubicBezTo>
                  <a:pt x="1510943" y="232533"/>
                  <a:pt x="1501872" y="255062"/>
                  <a:pt x="1497937" y="278674"/>
                </a:cubicBezTo>
                <a:cubicBezTo>
                  <a:pt x="1495034" y="296091"/>
                  <a:pt x="1492928" y="313660"/>
                  <a:pt x="1489228" y="330926"/>
                </a:cubicBezTo>
                <a:cubicBezTo>
                  <a:pt x="1484212" y="354332"/>
                  <a:pt x="1476505" y="377121"/>
                  <a:pt x="1471811" y="400594"/>
                </a:cubicBezTo>
                <a:cubicBezTo>
                  <a:pt x="1468908" y="415108"/>
                  <a:pt x="1466314" y="429688"/>
                  <a:pt x="1463103" y="444137"/>
                </a:cubicBezTo>
                <a:cubicBezTo>
                  <a:pt x="1460507" y="455821"/>
                  <a:pt x="1457682" y="467464"/>
                  <a:pt x="1454394" y="478972"/>
                </a:cubicBezTo>
                <a:cubicBezTo>
                  <a:pt x="1451872" y="487798"/>
                  <a:pt x="1447749" y="496153"/>
                  <a:pt x="1445685" y="505097"/>
                </a:cubicBezTo>
                <a:cubicBezTo>
                  <a:pt x="1439028" y="533942"/>
                  <a:pt x="1434074" y="563154"/>
                  <a:pt x="1428268" y="592183"/>
                </a:cubicBezTo>
                <a:cubicBezTo>
                  <a:pt x="1425365" y="606697"/>
                  <a:pt x="1424241" y="621684"/>
                  <a:pt x="1419560" y="635726"/>
                </a:cubicBezTo>
                <a:lnTo>
                  <a:pt x="1410851" y="661852"/>
                </a:lnTo>
                <a:cubicBezTo>
                  <a:pt x="1405045" y="708298"/>
                  <a:pt x="1391308" y="754430"/>
                  <a:pt x="1393434" y="801189"/>
                </a:cubicBezTo>
                <a:cubicBezTo>
                  <a:pt x="1394730" y="829696"/>
                  <a:pt x="1395782" y="988437"/>
                  <a:pt x="1410851" y="1053737"/>
                </a:cubicBezTo>
                <a:cubicBezTo>
                  <a:pt x="1410857" y="1053762"/>
                  <a:pt x="1432618" y="1119038"/>
                  <a:pt x="1436977" y="1132114"/>
                </a:cubicBezTo>
                <a:cubicBezTo>
                  <a:pt x="1436979" y="1132119"/>
                  <a:pt x="1454391" y="1184362"/>
                  <a:pt x="1454394" y="1184366"/>
                </a:cubicBezTo>
                <a:cubicBezTo>
                  <a:pt x="1468180" y="1205046"/>
                  <a:pt x="1481731" y="1226419"/>
                  <a:pt x="1497937" y="1245326"/>
                </a:cubicBezTo>
                <a:cubicBezTo>
                  <a:pt x="1505952" y="1254677"/>
                  <a:pt x="1513297" y="1265471"/>
                  <a:pt x="1524063" y="1271452"/>
                </a:cubicBezTo>
                <a:cubicBezTo>
                  <a:pt x="1540112" y="1280368"/>
                  <a:pt x="1576314" y="1288869"/>
                  <a:pt x="1576314" y="1288869"/>
                </a:cubicBezTo>
                <a:cubicBezTo>
                  <a:pt x="1582120" y="1297577"/>
                  <a:pt x="1587648" y="1306477"/>
                  <a:pt x="1593731" y="1314994"/>
                </a:cubicBezTo>
                <a:cubicBezTo>
                  <a:pt x="1602167" y="1326805"/>
                  <a:pt x="1612656" y="1337227"/>
                  <a:pt x="1619857" y="1349829"/>
                </a:cubicBezTo>
                <a:cubicBezTo>
                  <a:pt x="1650003" y="1402585"/>
                  <a:pt x="1605220" y="1352609"/>
                  <a:pt x="1645983" y="1393372"/>
                </a:cubicBezTo>
                <a:cubicBezTo>
                  <a:pt x="1651789" y="1407886"/>
                  <a:pt x="1657051" y="1422629"/>
                  <a:pt x="1663400" y="1436914"/>
                </a:cubicBezTo>
                <a:cubicBezTo>
                  <a:pt x="1668673" y="1448777"/>
                  <a:pt x="1675703" y="1459816"/>
                  <a:pt x="1680817" y="1471749"/>
                </a:cubicBezTo>
                <a:cubicBezTo>
                  <a:pt x="1702448" y="1522223"/>
                  <a:pt x="1673471" y="1473795"/>
                  <a:pt x="1706943" y="1524000"/>
                </a:cubicBezTo>
                <a:cubicBezTo>
                  <a:pt x="1728827" y="1589658"/>
                  <a:pt x="1699309" y="1508736"/>
                  <a:pt x="1733068" y="1576252"/>
                </a:cubicBezTo>
                <a:cubicBezTo>
                  <a:pt x="1737173" y="1584462"/>
                  <a:pt x="1736685" y="1594739"/>
                  <a:pt x="1741777" y="1602377"/>
                </a:cubicBezTo>
                <a:cubicBezTo>
                  <a:pt x="1748609" y="1612624"/>
                  <a:pt x="1760342" y="1618781"/>
                  <a:pt x="1767903" y="1628503"/>
                </a:cubicBezTo>
                <a:cubicBezTo>
                  <a:pt x="1780754" y="1645026"/>
                  <a:pt x="1791126" y="1663337"/>
                  <a:pt x="1802737" y="1680754"/>
                </a:cubicBezTo>
                <a:cubicBezTo>
                  <a:pt x="1808543" y="1689463"/>
                  <a:pt x="1815473" y="1697519"/>
                  <a:pt x="1820154" y="1706880"/>
                </a:cubicBezTo>
                <a:cubicBezTo>
                  <a:pt x="1828863" y="1724297"/>
                  <a:pt x="1838371" y="1741337"/>
                  <a:pt x="1846280" y="1759132"/>
                </a:cubicBezTo>
                <a:cubicBezTo>
                  <a:pt x="1850008" y="1767520"/>
                  <a:pt x="1850530" y="1777233"/>
                  <a:pt x="1854988" y="1785257"/>
                </a:cubicBezTo>
                <a:cubicBezTo>
                  <a:pt x="1865154" y="1803556"/>
                  <a:pt x="1889823" y="1837509"/>
                  <a:pt x="1889823" y="1837509"/>
                </a:cubicBezTo>
                <a:cubicBezTo>
                  <a:pt x="1892726" y="1846217"/>
                  <a:pt x="1894073" y="1855610"/>
                  <a:pt x="1898531" y="1863634"/>
                </a:cubicBezTo>
                <a:cubicBezTo>
                  <a:pt x="1908697" y="1881933"/>
                  <a:pt x="1926745" y="1896027"/>
                  <a:pt x="1933365" y="1915886"/>
                </a:cubicBezTo>
                <a:lnTo>
                  <a:pt x="1959491" y="1994263"/>
                </a:lnTo>
                <a:cubicBezTo>
                  <a:pt x="1962394" y="2002972"/>
                  <a:pt x="1963108" y="2012751"/>
                  <a:pt x="1968200" y="2020389"/>
                </a:cubicBezTo>
                <a:lnTo>
                  <a:pt x="1985617" y="2046514"/>
                </a:lnTo>
                <a:cubicBezTo>
                  <a:pt x="1991423" y="2063931"/>
                  <a:pt x="1999433" y="2080763"/>
                  <a:pt x="2003034" y="2098766"/>
                </a:cubicBezTo>
                <a:cubicBezTo>
                  <a:pt x="2022251" y="2194853"/>
                  <a:pt x="2011089" y="2157768"/>
                  <a:pt x="2029160" y="2211977"/>
                </a:cubicBezTo>
                <a:cubicBezTo>
                  <a:pt x="2034966" y="2252617"/>
                  <a:pt x="2033596" y="2294951"/>
                  <a:pt x="2046577" y="2333897"/>
                </a:cubicBezTo>
                <a:cubicBezTo>
                  <a:pt x="2049480" y="2342606"/>
                  <a:pt x="2052763" y="2351197"/>
                  <a:pt x="2055285" y="2360023"/>
                </a:cubicBezTo>
                <a:cubicBezTo>
                  <a:pt x="2059005" y="2373042"/>
                  <a:pt x="2065743" y="2407065"/>
                  <a:pt x="2072703" y="2420983"/>
                </a:cubicBezTo>
                <a:cubicBezTo>
                  <a:pt x="2074001" y="2423579"/>
                  <a:pt x="2072703" y="2415177"/>
                  <a:pt x="2072703" y="241227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2114550"/>
            <a:ext cx="2438400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solidFill>
            <a:srgbClr val="BFBFB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Pond Management Program Described 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628650" y="1200150"/>
            <a:ext cx="7886700" cy="3432573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i="1"/>
              <a:t>A process to review ponds within the Arkansas River Basin to more-accurately manage the water supply and to meet our legal water obligations to Colorado water rights and Kansas.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Utilizing multiple sources of available data the Division Engineer’s Office has worked cooperatively with the State Engineer’s Office to identify a target set of ponds that don’t appear to fall within administration by having a senior decreed water right or by being included in a plan for augmentation or replacement plan.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 Arkansas River Basin is one of the most over-appropriated water basins in the state and has experienced frequent and severe drought conditions, (we use more water than is naturally supplied).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Addressing ponds may potentially help relieve some pressure on demand gaps by restoring water to agricultural and municipal users with senior rights.</a:t>
            </a:r>
            <a:endParaRPr/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Pond Management Program Strategy 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Organized to begin first near the mainstem of the Arkansas River and key tributaries in each water district where addressing pond losses will provide a direct contribution to senior water rights and will positively impact our ability to maintain compliance with our Compact.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Includes an extensive effort to build educational material helpful in providing options to pond owners and providing initial notification of the problem to each owner.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Anticipates follow-up field visits by each Water Commissioner to answer questions and help determine best options for compliance.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4629150" y="273844"/>
            <a:ext cx="38862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US" sz="2970"/>
              <a:t>Areas of focus in Phase 1 in the East Region</a:t>
            </a:r>
            <a:endParaRPr sz="2970"/>
          </a:p>
        </p:txBody>
      </p:sp>
      <p:graphicFrame>
        <p:nvGraphicFramePr>
          <p:cNvPr id="107" name="Google Shape;107;p4"/>
          <p:cNvGraphicFramePr/>
          <p:nvPr/>
        </p:nvGraphicFramePr>
        <p:xfrm>
          <a:off x="304800" y="67554"/>
          <a:ext cx="3886200" cy="502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886200" imgH="5029056" progId="AcroExch.Document.DC">
                  <p:embed/>
                </p:oleObj>
              </mc:Choice>
              <mc:Fallback>
                <p:oleObj r:id="rId3" imgW="3886200" imgH="5029056" progId="AcroExch.Document.DC">
                  <p:embed/>
                  <p:pic>
                    <p:nvPicPr>
                      <p:cNvPr id="107" name="Google Shape;107;p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04800" y="67554"/>
                        <a:ext cx="3886200" cy="5029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Google Shape;108;p4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48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In Water District 67 work will begin along the Arkansas River corridor within a five mile buffer and up Caddoa and Rule Creeks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In Water District 17 work will also begin along the five mile buffer zone of the Arkansas River and up the lower Purgatoire and lower Apishapa Rivers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Water District 66, although not a Compact consideration will still get some attention along the Cimarron River and its North Fork and the North Fork of Sand Creek</a:t>
            </a:r>
            <a:endParaRPr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629150" y="273844"/>
            <a:ext cx="38862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US" sz="2970"/>
              <a:t>Areas of focus in Phase 1 in the North Region</a:t>
            </a:r>
            <a:endParaRPr sz="2970"/>
          </a:p>
        </p:txBody>
      </p:sp>
      <p:graphicFrame>
        <p:nvGraphicFramePr>
          <p:cNvPr id="114" name="Google Shape;114;p5"/>
          <p:cNvGraphicFramePr/>
          <p:nvPr/>
        </p:nvGraphicFramePr>
        <p:xfrm>
          <a:off x="304800" y="57149"/>
          <a:ext cx="3886200" cy="502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886200" imgH="5029055" progId="AcroExch.Document.DC">
                  <p:embed/>
                </p:oleObj>
              </mc:Choice>
              <mc:Fallback>
                <p:oleObj r:id="rId3" imgW="3886200" imgH="5029055" progId="AcroExch.Document.DC">
                  <p:embed/>
                  <p:pic>
                    <p:nvPicPr>
                      <p:cNvPr id="114" name="Google Shape;114;p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04800" y="57149"/>
                        <a:ext cx="3886200" cy="5029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Google Shape;115;p5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48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In Water District 10 work will begin along the Fountain Creek corridor (primarily within Colorado Springs’ service area) and on Black Squirrel, Jackson and Cheyenne Creeks 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In Water District 14 work will begin along the five mile buffer zone of the Arkansas River (as shared with WD 10) and up the lower Huerfano River and Sixmile Creek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Water District 15, the work will begin on the St. Charles River and North St. Charles River and on Greenhorn Creek</a:t>
            </a:r>
            <a:endParaRPr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171450" lvl="0" indent="-4813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4629150" y="273844"/>
            <a:ext cx="38862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US" sz="2970"/>
              <a:t>Areas of focus in Phase 1 in the West Region</a:t>
            </a:r>
            <a:endParaRPr sz="297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In Water District 11 work will begin along a one mile buffer of the Arkansas River and on Browns Creek, Chalk Creek and the South Arkansas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In Water District 12 work will begin along a one mile buffer of the Arkansas River and on Badger, West Fourmile, Miller and Slater Creeks, 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In Water District 13 work will begin on Grape Creek, Texas Creek and Colony Creek</a:t>
            </a:r>
            <a:endParaRPr/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</p:txBody>
      </p:sp>
      <p:graphicFrame>
        <p:nvGraphicFramePr>
          <p:cNvPr id="122" name="Google Shape;122;p6"/>
          <p:cNvGraphicFramePr/>
          <p:nvPr/>
        </p:nvGraphicFramePr>
        <p:xfrm>
          <a:off x="304800" y="67553"/>
          <a:ext cx="3886200" cy="502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886200" imgH="5029056" progId="AcroExch.Document.DC">
                  <p:embed/>
                </p:oleObj>
              </mc:Choice>
              <mc:Fallback>
                <p:oleObj r:id="rId3" imgW="3886200" imgH="5029056" progId="AcroExch.Document.DC">
                  <p:embed/>
                  <p:pic>
                    <p:nvPicPr>
                      <p:cNvPr id="122" name="Google Shape;122;p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04800" y="67553"/>
                        <a:ext cx="3886200" cy="5029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5181600" y="273844"/>
            <a:ext cx="33337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US" sz="2970"/>
              <a:t>Areas of focus in Phase 1 in the South Region</a:t>
            </a:r>
            <a:endParaRPr sz="2970"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2"/>
          </p:nvPr>
        </p:nvSpPr>
        <p:spPr>
          <a:xfrm>
            <a:off x="5029200" y="1369219"/>
            <a:ext cx="348615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Char char="•"/>
            </a:pPr>
            <a:r>
              <a:rPr lang="en-US" sz="1480"/>
              <a:t>In Water District 19 work will begin along Lorencito Creek and the North and South Forks of the Purgatoire River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0"/>
              <a:buChar char="•"/>
            </a:pPr>
            <a:r>
              <a:rPr lang="en-US" sz="1480"/>
              <a:t>In Water District 18 work will begin along the Apishapa River within a one mile buffer and on Jarosa and Trujillo Creeks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0"/>
              <a:buChar char="•"/>
            </a:pPr>
            <a:r>
              <a:rPr lang="en-US" sz="1480"/>
              <a:t>In Water District 16 work will begin on Bear Creek, Santa Clara Creek and Storey Creek</a:t>
            </a:r>
            <a:endParaRPr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0"/>
              <a:buChar char="•"/>
            </a:pPr>
            <a:r>
              <a:rPr lang="en-US" sz="1480"/>
              <a:t>In Water District 79 work will begin along a one mile buffer zone of the Huerfano River and on Muddy Creek and Sheep Creek</a:t>
            </a:r>
            <a:endParaRPr sz="1480"/>
          </a:p>
        </p:txBody>
      </p:sp>
      <p:graphicFrame>
        <p:nvGraphicFramePr>
          <p:cNvPr id="129" name="Google Shape;129;p7"/>
          <p:cNvGraphicFramePr/>
          <p:nvPr/>
        </p:nvGraphicFramePr>
        <p:xfrm>
          <a:off x="0" y="666750"/>
          <a:ext cx="5028234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028234" imgH="3886200" progId="AcroExch.Document.DC">
                  <p:embed/>
                </p:oleObj>
              </mc:Choice>
              <mc:Fallback>
                <p:oleObj r:id="rId3" imgW="5028234" imgH="3886200" progId="AcroExch.Document.DC">
                  <p:embed/>
                  <p:pic>
                    <p:nvPicPr>
                      <p:cNvPr id="129" name="Google Shape;129;p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666750"/>
                        <a:ext cx="5028234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Is this effort going on Statewide?</a:t>
            </a:r>
            <a:endParaRPr/>
          </a:p>
        </p:txBody>
      </p:sp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Although each Division Engineer in each Water Division in the State periodically works to address issues that come up associated with ponds, there is not a concerted ongoing effort underway except in the Upper Black Squirrel Designated Ground Water Basin area and in the Arkansas Basin</a:t>
            </a:r>
            <a:endParaRPr/>
          </a:p>
        </p:txBody>
      </p:sp>
      <p:pic>
        <p:nvPicPr>
          <p:cNvPr id="136" name="Google Shape;136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097281"/>
            <a:ext cx="3200400" cy="40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/>
          <p:nvPr/>
        </p:nvSpPr>
        <p:spPr>
          <a:xfrm>
            <a:off x="5638800" y="1824753"/>
            <a:ext cx="685800" cy="533400"/>
          </a:xfrm>
          <a:prstGeom prst="ellipse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US" sz="2970"/>
              <a:t>Aren’t all of these existing ponds “grandfathered in”?</a:t>
            </a:r>
            <a:endParaRPr sz="2970"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There are a few limited exceptions in Colorado statutes that provide some degree of exemption. These include: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Ponds used for storm water management and post wildland fire erosion mitigation under C.R.S. </a:t>
            </a:r>
            <a:r>
              <a:rPr lang="en-US" b="1"/>
              <a:t>§37-92-602(8)(b)(I) and (II)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Limited duration storage</a:t>
            </a:r>
            <a:endParaRPr/>
          </a:p>
        </p:txBody>
      </p:sp>
      <p:pic>
        <p:nvPicPr>
          <p:cNvPr id="144" name="Google Shape;144;p9" descr="http://water.epa.gov/polwaste/npdes/swbmp/images/drypondpic_1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895350"/>
            <a:ext cx="3886200" cy="195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 descr="M:\Fire Information\Waldo Canyon Fire\2012-12-3 Flying W Ranch sediment basins\North Douglas Flying W basin 3 CUSP (6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4850" y="2952728"/>
            <a:ext cx="3867150" cy="205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1067</Words>
  <Application>Microsoft Office PowerPoint</Application>
  <PresentationFormat>On-screen Show (16:9)</PresentationFormat>
  <Paragraphs>69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Adobe Acrobat Document</vt:lpstr>
      <vt:lpstr>PowerPoint Presentation</vt:lpstr>
      <vt:lpstr>Pond Management Program Described </vt:lpstr>
      <vt:lpstr>Pond Management Program Strategy </vt:lpstr>
      <vt:lpstr>Areas of focus in Phase 1 in the East Region</vt:lpstr>
      <vt:lpstr>Areas of focus in Phase 1 in the North Region</vt:lpstr>
      <vt:lpstr>Areas of focus in Phase 1 in the West Region</vt:lpstr>
      <vt:lpstr>Areas of focus in Phase 1 in the South Region</vt:lpstr>
      <vt:lpstr>Is this effort going on Statewide?</vt:lpstr>
      <vt:lpstr>Aren’t all of these existing ponds “grandfathered in”?</vt:lpstr>
      <vt:lpstr>Other Exemptions Include</vt:lpstr>
      <vt:lpstr>Other Partial Exemptions Include</vt:lpstr>
      <vt:lpstr>How many ponds are we talking about here? When does this program roll out?</vt:lpstr>
      <vt:lpstr>Options for Compliance</vt:lpstr>
      <vt:lpstr>Will getting a single pond into compliance really make a difference?</vt:lpstr>
      <vt:lpstr>Getting a single pond into compliance may not produce a big impact, but just like a string of pearls that is more valuable than the pearls individually, this concerted, ongoing effort will be valuable by addressing many ponds equitably.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Bergsten</dc:creator>
  <cp:lastModifiedBy>Elise Bergsten</cp:lastModifiedBy>
  <cp:revision>1</cp:revision>
  <dcterms:created xsi:type="dcterms:W3CDTF">2014-12-01T21:28:44Z</dcterms:created>
  <dcterms:modified xsi:type="dcterms:W3CDTF">2021-01-13T19:09:23Z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